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6.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sldIdLst>
    <p:sldId id="256" r:id="rId2"/>
    <p:sldId id="273" r:id="rId3"/>
    <p:sldId id="274" r:id="rId4"/>
    <p:sldId id="275" r:id="rId5"/>
    <p:sldId id="276" r:id="rId6"/>
    <p:sldId id="277" r:id="rId7"/>
    <p:sldId id="278" r:id="rId8"/>
    <p:sldId id="279" r:id="rId9"/>
    <p:sldId id="280"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15620"/>
    <p:restoredTop sz="94660"/>
  </p:normalViewPr>
  <p:slideViewPr>
    <p:cSldViewPr snapToObjects="1">
      <p:cViewPr varScale="1">
        <p:scale>
          <a:sx n="82" d="100"/>
          <a:sy n="82" d="100"/>
        </p:scale>
        <p:origin x="-95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4" Type="http://schemas.openxmlformats.org/officeDocument/2006/relationships/theme" Target="theme/theme1.xml"/><Relationship Id="rId4" Type="http://schemas.openxmlformats.org/officeDocument/2006/relationships/slide" Target="slides/slide3.xml"/><Relationship Id="rId7" Type="http://schemas.openxmlformats.org/officeDocument/2006/relationships/slide" Target="slides/slide6.xml"/><Relationship Id="rId11" Type="http://schemas.openxmlformats.org/officeDocument/2006/relationships/printerSettings" Target="printerSettings/printerSettings1.bin"/><Relationship Id="rId1" Type="http://schemas.openxmlformats.org/officeDocument/2006/relationships/slideMaster" Target="slideMasters/slideMaster1.xml"/><Relationship Id="rId6" Type="http://schemas.openxmlformats.org/officeDocument/2006/relationships/slide" Target="slides/slide5.xml"/><Relationship Id="rId8" Type="http://schemas.openxmlformats.org/officeDocument/2006/relationships/slide" Target="slides/slide7.xml"/><Relationship Id="rId13" Type="http://schemas.openxmlformats.org/officeDocument/2006/relationships/viewProps" Target="viewProps.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tableStyles" Target="tableStyles.xml"/><Relationship Id="rId12" Type="http://schemas.openxmlformats.org/officeDocument/2006/relationships/presProps" Target="presProps.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4AFB3EFB-02D5-044D-A324-5F2775AAC8BD}" type="datetimeFigureOut">
              <a:rPr lang="en-US" smtClean="0"/>
              <a:pPr/>
              <a:t>8/29/13</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676EA8E9-8E04-B34F-8E6B-8C53B600F20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AFB3EFB-02D5-044D-A324-5F2775AAC8BD}" type="datetimeFigureOut">
              <a:rPr lang="en-US" smtClean="0"/>
              <a:pPr/>
              <a:t>8/29/13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6EA8E9-8E04-B34F-8E6B-8C53B600F20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AFB3EFB-02D5-044D-A324-5F2775AAC8BD}" type="datetimeFigureOut">
              <a:rPr lang="en-US" smtClean="0"/>
              <a:pPr/>
              <a:t>8/29/13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6EA8E9-8E04-B34F-8E6B-8C53B600F20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AFB3EFB-02D5-044D-A324-5F2775AAC8BD}" type="datetimeFigureOut">
              <a:rPr lang="en-US" smtClean="0"/>
              <a:pPr/>
              <a:t>8/29/13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6EA8E9-8E04-B34F-8E6B-8C53B600F20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AFB3EFB-02D5-044D-A324-5F2775AAC8BD}" type="datetimeFigureOut">
              <a:rPr lang="en-US" smtClean="0"/>
              <a:pPr/>
              <a:t>8/29/13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6EA8E9-8E04-B34F-8E6B-8C53B600F20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AFB3EFB-02D5-044D-A324-5F2775AAC8BD}" type="datetimeFigureOut">
              <a:rPr lang="en-US" smtClean="0"/>
              <a:pPr/>
              <a:t>8/29/13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6EA8E9-8E04-B34F-8E6B-8C53B600F20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4AFB3EFB-02D5-044D-A324-5F2775AAC8BD}" type="datetimeFigureOut">
              <a:rPr lang="en-US" smtClean="0"/>
              <a:pPr/>
              <a:t>8/29/13</a:t>
            </a:fld>
            <a:endParaRPr lang="en-US"/>
          </a:p>
        </p:txBody>
      </p:sp>
      <p:sp>
        <p:nvSpPr>
          <p:cNvPr id="27" name="Slide Number Placeholder 26"/>
          <p:cNvSpPr>
            <a:spLocks noGrp="1"/>
          </p:cNvSpPr>
          <p:nvPr>
            <p:ph type="sldNum" sz="quarter" idx="11"/>
          </p:nvPr>
        </p:nvSpPr>
        <p:spPr/>
        <p:txBody>
          <a:bodyPr rtlCol="0"/>
          <a:lstStyle/>
          <a:p>
            <a:fld id="{676EA8E9-8E04-B34F-8E6B-8C53B600F20C}"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4AFB3EFB-02D5-044D-A324-5F2775AAC8BD}" type="datetimeFigureOut">
              <a:rPr lang="en-US" smtClean="0"/>
              <a:pPr/>
              <a:t>8/29/13</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676EA8E9-8E04-B34F-8E6B-8C53B600F20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FB3EFB-02D5-044D-A324-5F2775AAC8BD}" type="datetimeFigureOut">
              <a:rPr lang="en-US" smtClean="0"/>
              <a:pPr/>
              <a:t>8/29/13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6EA8E9-8E04-B34F-8E6B-8C53B600F20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AFB3EFB-02D5-044D-A324-5F2775AAC8BD}" type="datetimeFigureOut">
              <a:rPr lang="en-US" smtClean="0"/>
              <a:pPr/>
              <a:t>8/29/13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6EA8E9-8E04-B34F-8E6B-8C53B600F20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AFB3EFB-02D5-044D-A324-5F2775AAC8BD}" type="datetimeFigureOut">
              <a:rPr lang="en-US" smtClean="0"/>
              <a:pPr/>
              <a:t>8/29/13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6EA8E9-8E04-B34F-8E6B-8C53B600F20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4AFB3EFB-02D5-044D-A324-5F2775AAC8BD}" type="datetimeFigureOut">
              <a:rPr lang="en-US" smtClean="0"/>
              <a:pPr/>
              <a:t>8/29/13</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676EA8E9-8E04-B34F-8E6B-8C53B600F20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SHORT ANALYTICAL ESSAYS</a:t>
            </a:r>
            <a:endParaRPr lang="en-US" dirty="0"/>
          </a:p>
        </p:txBody>
      </p:sp>
      <p:sp>
        <p:nvSpPr>
          <p:cNvPr id="3" name="Subtitle 2"/>
          <p:cNvSpPr>
            <a:spLocks noGrp="1"/>
          </p:cNvSpPr>
          <p:nvPr>
            <p:ph type="subTitle" idx="1"/>
          </p:nvPr>
        </p:nvSpPr>
        <p:spPr/>
        <p:txBody>
          <a:bodyPr/>
          <a:lstStyle/>
          <a:p>
            <a:r>
              <a:rPr lang="en-US" dirty="0" smtClean="0"/>
              <a:t>Strategies For Success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Formatting Your Paper</a:t>
            </a:r>
            <a:endParaRPr lang="en-US" dirty="0"/>
          </a:p>
        </p:txBody>
      </p:sp>
      <p:sp>
        <p:nvSpPr>
          <p:cNvPr id="3" name="Content Placeholder 2"/>
          <p:cNvSpPr>
            <a:spLocks noGrp="1"/>
          </p:cNvSpPr>
          <p:nvPr>
            <p:ph idx="1"/>
          </p:nvPr>
        </p:nvSpPr>
        <p:spPr/>
        <p:txBody>
          <a:bodyPr>
            <a:normAutofit/>
          </a:bodyPr>
          <a:lstStyle/>
          <a:p>
            <a:r>
              <a:rPr lang="en-US" dirty="0" smtClean="0"/>
              <a:t>Format papers according to MLA guidelines</a:t>
            </a:r>
            <a:r>
              <a:rPr lang="en-US" dirty="0" smtClean="0"/>
              <a:t>. </a:t>
            </a:r>
          </a:p>
          <a:p>
            <a:r>
              <a:rPr lang="en-US" dirty="0" smtClean="0"/>
              <a:t>Your first sentence should be your thesis. No introduction is necessary.</a:t>
            </a:r>
          </a:p>
          <a:p>
            <a:r>
              <a:rPr lang="en-US" dirty="0" smtClean="0"/>
              <a:t>Likewise, an extended conclusion is unnecessary.</a:t>
            </a:r>
          </a:p>
          <a:p>
            <a:r>
              <a:rPr lang="en-US" dirty="0" smtClean="0"/>
              <a:t>Pay attention to word counts. It’s okay to go a little over, but you should never be under.</a:t>
            </a:r>
          </a:p>
          <a:p>
            <a:r>
              <a:rPr lang="en-US" dirty="0" smtClean="0"/>
              <a:t>Include a title. This is your first opportunity to show how smart you are.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Written Expression (Voice)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Write in present tense.</a:t>
            </a:r>
          </a:p>
          <a:p>
            <a:r>
              <a:rPr lang="en-US" dirty="0" smtClean="0"/>
              <a:t>Avoid personal pronouns like “I” and “my.”</a:t>
            </a:r>
          </a:p>
          <a:p>
            <a:r>
              <a:rPr lang="en-US" dirty="0" smtClean="0"/>
              <a:t>Avoid opinion statements like “I think” or “I believe.”</a:t>
            </a:r>
          </a:p>
          <a:p>
            <a:pPr lvl="1"/>
            <a:r>
              <a:rPr lang="en-US" dirty="0" smtClean="0"/>
              <a:t>I think that Dorothy in </a:t>
            </a:r>
            <a:r>
              <a:rPr lang="en-US" i="1" dirty="0" smtClean="0"/>
              <a:t>The Wizard of Oz</a:t>
            </a:r>
            <a:r>
              <a:rPr lang="en-US" dirty="0" smtClean="0"/>
              <a:t> is a symbol of goodness and purity.</a:t>
            </a:r>
          </a:p>
          <a:p>
            <a:r>
              <a:rPr lang="en-US" dirty="0" smtClean="0"/>
              <a:t>Instead, state your opinions as facts.</a:t>
            </a:r>
          </a:p>
          <a:p>
            <a:pPr lvl="1"/>
            <a:r>
              <a:rPr lang="en-US" dirty="0" smtClean="0"/>
              <a:t>Dorothy in </a:t>
            </a:r>
            <a:r>
              <a:rPr lang="en-US" i="1" dirty="0" smtClean="0"/>
              <a:t>The Wizard of Oz</a:t>
            </a:r>
            <a:r>
              <a:rPr lang="en-US" dirty="0" smtClean="0"/>
              <a:t> is a symbol of goodness and purity.</a:t>
            </a:r>
          </a:p>
          <a:p>
            <a:r>
              <a:rPr lang="en-US" dirty="0" smtClean="0"/>
              <a:t>Then follow-up your statements with evidence from the text to support your claim.</a:t>
            </a:r>
          </a:p>
          <a:p>
            <a:r>
              <a:rPr lang="en-US" dirty="0" smtClean="0"/>
              <a:t>Use professional, academic language. No contractions.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914400"/>
          </a:xfrm>
        </p:spPr>
        <p:txBody>
          <a:bodyPr/>
          <a:lstStyle/>
          <a:p>
            <a:r>
              <a:rPr lang="en-US" dirty="0" smtClean="0"/>
              <a:t>Thesis</a:t>
            </a:r>
            <a:endParaRPr lang="en-US" dirty="0"/>
          </a:p>
        </p:txBody>
      </p:sp>
      <p:sp>
        <p:nvSpPr>
          <p:cNvPr id="3" name="Content Placeholder 2"/>
          <p:cNvSpPr>
            <a:spLocks noGrp="1"/>
          </p:cNvSpPr>
          <p:nvPr>
            <p:ph idx="1"/>
          </p:nvPr>
        </p:nvSpPr>
        <p:spPr>
          <a:xfrm>
            <a:off x="457200" y="1600200"/>
            <a:ext cx="8229600" cy="4876800"/>
          </a:xfrm>
        </p:spPr>
        <p:txBody>
          <a:bodyPr>
            <a:normAutofit fontScale="85000" lnSpcReduction="10000"/>
          </a:bodyPr>
          <a:lstStyle/>
          <a:p>
            <a:r>
              <a:rPr lang="en-US" dirty="0" smtClean="0"/>
              <a:t>Your thesis should make a claim about the story that your classmates might argue against.</a:t>
            </a:r>
          </a:p>
          <a:p>
            <a:r>
              <a:rPr lang="en-US" dirty="0" smtClean="0"/>
              <a:t>Begin by forming an opinion </a:t>
            </a:r>
            <a:r>
              <a:rPr lang="en-US" u="sng" dirty="0" smtClean="0"/>
              <a:t>based on evidence from the story</a:t>
            </a:r>
            <a:r>
              <a:rPr lang="en-US" dirty="0" smtClean="0"/>
              <a:t>.</a:t>
            </a:r>
          </a:p>
          <a:p>
            <a:pPr lvl="1"/>
            <a:r>
              <a:rPr lang="en-US" dirty="0" smtClean="0"/>
              <a:t>Dorothy is a symbol of goodness and purity</a:t>
            </a:r>
            <a:r>
              <a:rPr lang="en-US" dirty="0" smtClean="0"/>
              <a:t>.</a:t>
            </a:r>
          </a:p>
          <a:p>
            <a:pPr lvl="2"/>
            <a:r>
              <a:rPr lang="en-US" dirty="0" smtClean="0"/>
              <a:t>Some might argue that she is childish or selfish. Some might argue that, while she is good, she certainly isn’t pure. Etc.</a:t>
            </a:r>
            <a:endParaRPr lang="en-US" dirty="0" smtClean="0"/>
          </a:p>
          <a:p>
            <a:r>
              <a:rPr lang="en-US" dirty="0" smtClean="0"/>
              <a:t>Then create a blueprint. In which specific scenes does Dorothy exhibit her goodness and/or purity? Can you find a trend or any commonalities among these scenes?</a:t>
            </a:r>
          </a:p>
          <a:p>
            <a:pPr lvl="1"/>
            <a:r>
              <a:rPr lang="en-US" dirty="0" smtClean="0"/>
              <a:t>In her interactions with strangers—specifically the cowardly lion, the tin man, and the scarecrow—Dorothy shows she is a symbol of goodness and purity.</a:t>
            </a:r>
          </a:p>
          <a:p>
            <a:r>
              <a:rPr lang="en-US" dirty="0" smtClean="0"/>
              <a:t>This </a:t>
            </a:r>
            <a:r>
              <a:rPr lang="en-US" dirty="0" smtClean="0"/>
              <a:t>is </a:t>
            </a:r>
            <a:r>
              <a:rPr lang="en-US" dirty="0" smtClean="0"/>
              <a:t>a good start, but you’re not done yet.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Thesis Cont.</a:t>
            </a:r>
            <a:endParaRPr lang="en-US" dirty="0"/>
          </a:p>
        </p:txBody>
      </p:sp>
      <p:sp>
        <p:nvSpPr>
          <p:cNvPr id="3" name="Content Placeholder 2"/>
          <p:cNvSpPr>
            <a:spLocks noGrp="1"/>
          </p:cNvSpPr>
          <p:nvPr>
            <p:ph idx="1"/>
          </p:nvPr>
        </p:nvSpPr>
        <p:spPr/>
        <p:txBody>
          <a:bodyPr>
            <a:normAutofit/>
          </a:bodyPr>
          <a:lstStyle/>
          <a:p>
            <a:r>
              <a:rPr lang="en-US" dirty="0" smtClean="0"/>
              <a:t>So far you’ve only pointed something out.</a:t>
            </a:r>
          </a:p>
          <a:p>
            <a:r>
              <a:rPr lang="en-US" dirty="0" smtClean="0"/>
              <a:t>Now you must say why this is important or what it teaches us about the story. </a:t>
            </a:r>
          </a:p>
          <a:p>
            <a:r>
              <a:rPr lang="en-US" dirty="0" smtClean="0"/>
              <a:t>This is the “so-what” of </a:t>
            </a:r>
            <a:r>
              <a:rPr lang="en-US" dirty="0" smtClean="0"/>
              <a:t>analysis, which is essential to make an A.</a:t>
            </a:r>
          </a:p>
          <a:p>
            <a:r>
              <a:rPr lang="en-US" dirty="0" smtClean="0"/>
              <a:t>Ask yourself, “Okay, but why does this matter?” Why does</a:t>
            </a:r>
            <a:r>
              <a:rPr lang="en-US" dirty="0" smtClean="0"/>
              <a:t> L. </a:t>
            </a:r>
            <a:r>
              <a:rPr lang="en-US" dirty="0" smtClean="0"/>
              <a:t>Frank Baum need a symbol of purity and goodness in his book</a:t>
            </a:r>
            <a:r>
              <a:rPr lang="en-US" dirty="0" smtClean="0"/>
              <a:t>? What does is the effect of this symbol on the book?</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Thesis Cont.</a:t>
            </a:r>
            <a:endParaRPr lang="en-US" dirty="0"/>
          </a:p>
        </p:txBody>
      </p:sp>
      <p:sp>
        <p:nvSpPr>
          <p:cNvPr id="3" name="Content Placeholder 2"/>
          <p:cNvSpPr>
            <a:spLocks noGrp="1"/>
          </p:cNvSpPr>
          <p:nvPr>
            <p:ph idx="1"/>
          </p:nvPr>
        </p:nvSpPr>
        <p:spPr/>
        <p:txBody>
          <a:bodyPr>
            <a:normAutofit fontScale="92500" lnSpcReduction="20000"/>
          </a:bodyPr>
          <a:lstStyle/>
          <a:p>
            <a:pPr marL="50292" indent="-342900">
              <a:buFont typeface="Arial"/>
              <a:buChar char="•"/>
            </a:pPr>
            <a:r>
              <a:rPr lang="en-US" dirty="0" smtClean="0"/>
              <a:t>In her interactions with strangers—specifically the cowardly lion, the tin man, and the scarecrow—Dorothy shows she is a symbol of goodness and purity, positioning herself in direct opposition to the Wicked Witch and showing readers how truly evil the witch is by comparison.</a:t>
            </a:r>
          </a:p>
          <a:p>
            <a:pPr marL="50292" indent="-342900">
              <a:buFont typeface="Arial"/>
              <a:buChar char="•"/>
            </a:pPr>
            <a:r>
              <a:rPr lang="en-US" dirty="0" smtClean="0"/>
              <a:t>Or . . .</a:t>
            </a:r>
          </a:p>
          <a:p>
            <a:pPr marL="50292" indent="-342900">
              <a:buFont typeface="Arial"/>
              <a:buChar char="•"/>
            </a:pPr>
            <a:r>
              <a:rPr lang="en-US" dirty="0" smtClean="0"/>
              <a:t>E. Frank Baum portrays Dorothy through her interactions with strangers as a symbol of goodness and purity in order to juxtapose the evil of the wicked witch. Without Dorothy, the witch does not seem quite so evil; likewise, without the witch, Dorothy is merely good, but not necessarily pure.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609600"/>
          </a:xfrm>
        </p:spPr>
        <p:txBody>
          <a:bodyPr>
            <a:normAutofit fontScale="90000"/>
          </a:bodyPr>
          <a:lstStyle/>
          <a:p>
            <a:r>
              <a:rPr lang="en-US" dirty="0" smtClean="0"/>
              <a:t>One more time</a:t>
            </a:r>
            <a:endParaRPr lang="en-US" dirty="0"/>
          </a:p>
        </p:txBody>
      </p:sp>
      <p:sp>
        <p:nvSpPr>
          <p:cNvPr id="3" name="Content Placeholder 2"/>
          <p:cNvSpPr>
            <a:spLocks noGrp="1"/>
          </p:cNvSpPr>
          <p:nvPr>
            <p:ph idx="1"/>
          </p:nvPr>
        </p:nvSpPr>
        <p:spPr>
          <a:xfrm>
            <a:off x="457200" y="1981200"/>
            <a:ext cx="8229600" cy="4572000"/>
          </a:xfrm>
        </p:spPr>
        <p:txBody>
          <a:bodyPr>
            <a:normAutofit fontScale="70000" lnSpcReduction="20000"/>
          </a:bodyPr>
          <a:lstStyle/>
          <a:p>
            <a:r>
              <a:rPr lang="en-US" dirty="0" smtClean="0"/>
              <a:t>Filmmakers use black-and-white sequences in addition to color sequences. </a:t>
            </a:r>
          </a:p>
          <a:p>
            <a:pPr lvl="1"/>
            <a:r>
              <a:rPr lang="en-US" dirty="0" smtClean="0"/>
              <a:t>Here you’ve really only </a:t>
            </a:r>
            <a:r>
              <a:rPr lang="en-US" i="1" dirty="0" smtClean="0"/>
              <a:t>noticed</a:t>
            </a:r>
            <a:r>
              <a:rPr lang="en-US" dirty="0" smtClean="0"/>
              <a:t> something about the text (or movie, in this case). You need to make a claim with which one of your classmates might disagree.</a:t>
            </a:r>
          </a:p>
          <a:p>
            <a:r>
              <a:rPr lang="en-US" dirty="0" smtClean="0"/>
              <a:t>The black and white sequences in </a:t>
            </a:r>
            <a:r>
              <a:rPr lang="en-US" i="1" dirty="0" smtClean="0"/>
              <a:t>The Wizard of Oz</a:t>
            </a:r>
            <a:r>
              <a:rPr lang="en-US" dirty="0" smtClean="0"/>
              <a:t> show the harsh reality of Dorothy’s life in Kansas.</a:t>
            </a:r>
          </a:p>
          <a:p>
            <a:pPr lvl="1"/>
            <a:r>
              <a:rPr lang="en-US" dirty="0" smtClean="0"/>
              <a:t>Good. Here you’ve got a blueprint (Kansas black-and-white sequences) and you’ve made a claim (harsh reality). Now you need a so-what.</a:t>
            </a:r>
          </a:p>
          <a:p>
            <a:r>
              <a:rPr lang="en-US" dirty="0" smtClean="0"/>
              <a:t>The black-and-white sequences, which show the harsh reality of Dorothy’s life in Kansas, cause readers to empathize with Dorothy, and, therefore, root for her when she begins her journey. Without the black-and-white scenes, readers may not fully understand the depth of Dorothy’s unhappiness. </a:t>
            </a:r>
          </a:p>
          <a:p>
            <a:r>
              <a:rPr lang="en-US" dirty="0" smtClean="0"/>
              <a:t>Here, you’ve explained WHY these scenes are important to the movie as a whole and HOW they contribute to our understanding of Dorothy as a character.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Avoid excessive summary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Remember, I am your audience, and I have read the</a:t>
            </a:r>
            <a:r>
              <a:rPr lang="en-US" dirty="0" smtClean="0"/>
              <a:t> </a:t>
            </a:r>
            <a:r>
              <a:rPr lang="en-US" dirty="0" smtClean="0"/>
              <a:t>story</a:t>
            </a:r>
            <a:r>
              <a:rPr lang="en-US" dirty="0" smtClean="0"/>
              <a:t>.</a:t>
            </a:r>
            <a:endParaRPr lang="en-US" dirty="0" smtClean="0"/>
          </a:p>
          <a:p>
            <a:r>
              <a:rPr lang="en-US" dirty="0" smtClean="0"/>
              <a:t>Briefly locate your reader in the story.</a:t>
            </a:r>
          </a:p>
          <a:p>
            <a:pPr lvl="1"/>
            <a:r>
              <a:rPr lang="en-US" dirty="0" smtClean="0"/>
              <a:t>Near the beginning of the story . . .</a:t>
            </a:r>
          </a:p>
          <a:p>
            <a:pPr lvl="1"/>
            <a:r>
              <a:rPr lang="en-US" dirty="0" smtClean="0"/>
              <a:t>When the tornado strikes . . .</a:t>
            </a:r>
          </a:p>
          <a:p>
            <a:pPr lvl="1"/>
            <a:r>
              <a:rPr lang="en-US" dirty="0" smtClean="0"/>
              <a:t>When Dorothy meets the Tin Man . . .</a:t>
            </a:r>
          </a:p>
          <a:p>
            <a:r>
              <a:rPr lang="en-US" dirty="0" smtClean="0"/>
              <a:t>If you find yourself including more than one sentence of </a:t>
            </a:r>
            <a:r>
              <a:rPr lang="en-US" dirty="0" smtClean="0"/>
              <a:t>summary to set up an example, </a:t>
            </a:r>
            <a:r>
              <a:rPr lang="en-US" dirty="0" smtClean="0"/>
              <a:t>you’re doing too much. Remember, these papers are </a:t>
            </a:r>
            <a:r>
              <a:rPr lang="en-US" u="sng" dirty="0" smtClean="0"/>
              <a:t>short</a:t>
            </a:r>
            <a:r>
              <a:rPr lang="en-US" dirty="0" smtClean="0"/>
              <a:t>. Don’t waste your words on summary. Instead, analyze. Focus on the how and why.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Citations</a:t>
            </a:r>
            <a:endParaRPr lang="en-US" dirty="0"/>
          </a:p>
        </p:txBody>
      </p:sp>
      <p:sp>
        <p:nvSpPr>
          <p:cNvPr id="3" name="Content Placeholder 2"/>
          <p:cNvSpPr>
            <a:spLocks noGrp="1"/>
          </p:cNvSpPr>
          <p:nvPr>
            <p:ph idx="1"/>
          </p:nvPr>
        </p:nvSpPr>
        <p:spPr/>
        <p:txBody>
          <a:bodyPr>
            <a:normAutofit lnSpcReduction="10000"/>
          </a:bodyPr>
          <a:lstStyle/>
          <a:p>
            <a:r>
              <a:rPr lang="en-US" dirty="0" smtClean="0"/>
              <a:t>Dorothy comes to realize that “</a:t>
            </a:r>
            <a:r>
              <a:rPr lang="en-US" dirty="0" smtClean="0"/>
              <a:t>t</a:t>
            </a:r>
            <a:r>
              <a:rPr lang="en-US" dirty="0" smtClean="0"/>
              <a:t>here’s </a:t>
            </a:r>
            <a:r>
              <a:rPr lang="en-US" dirty="0" smtClean="0"/>
              <a:t>no place like home” (Baum 192)</a:t>
            </a:r>
            <a:r>
              <a:rPr lang="en-US" dirty="0" smtClean="0"/>
              <a:t>.</a:t>
            </a:r>
          </a:p>
          <a:p>
            <a:r>
              <a:rPr lang="en-US" dirty="0" smtClean="0"/>
              <a:t>Notice how my words flow directly into Baum’s words.</a:t>
            </a:r>
            <a:r>
              <a:rPr lang="en-US" dirty="0" smtClean="0"/>
              <a:t> </a:t>
            </a:r>
          </a:p>
          <a:p>
            <a:r>
              <a:rPr lang="en-US" dirty="0" smtClean="0"/>
              <a:t>Notice that the period still goes at the end of the sentence.</a:t>
            </a:r>
          </a:p>
          <a:p>
            <a:r>
              <a:rPr lang="en-US" dirty="0" smtClean="0"/>
              <a:t>Notice that the citation goes BEFORE the period but AFTER the end quotation mark.</a:t>
            </a:r>
          </a:p>
          <a:p>
            <a:r>
              <a:rPr lang="en-US" dirty="0" smtClean="0"/>
              <a:t>If you mention the author’s name in the sentence itself, you only need the page number.</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ＭＳ ゴシック"/>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ＭＳ 明朝"/>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Urban.thmx</Template>
  <TotalTime>488</TotalTime>
  <Words>878</Words>
  <Application>Microsoft Macintosh PowerPoint</Application>
  <PresentationFormat>On-screen Show (4:3)</PresentationFormat>
  <Paragraphs>54</Paragraphs>
  <Slides>9</Slides>
  <Notes>0</Notes>
  <HiddenSlides>0</HiddenSlides>
  <MMClips>0</MMClips>
  <ScaleCrop>false</ScaleCrop>
  <HeadingPairs>
    <vt:vector size="4" baseType="variant">
      <vt:variant>
        <vt:lpstr>Design Template</vt:lpstr>
      </vt:variant>
      <vt:variant>
        <vt:i4>1</vt:i4>
      </vt:variant>
      <vt:variant>
        <vt:lpstr>Slide Titles</vt:lpstr>
      </vt:variant>
      <vt:variant>
        <vt:i4>9</vt:i4>
      </vt:variant>
    </vt:vector>
  </HeadingPairs>
  <TitlesOfParts>
    <vt:vector size="10" baseType="lpstr">
      <vt:lpstr>Urban</vt:lpstr>
      <vt:lpstr>SHORT ANALYTICAL ESSAYS</vt:lpstr>
      <vt:lpstr>Formatting Your Paper</vt:lpstr>
      <vt:lpstr>Written Expression (Voice)</vt:lpstr>
      <vt:lpstr>Thesis</vt:lpstr>
      <vt:lpstr>Thesis Cont.</vt:lpstr>
      <vt:lpstr>Thesis Cont.</vt:lpstr>
      <vt:lpstr>One more time</vt:lpstr>
      <vt:lpstr>Avoid excessive summary</vt:lpstr>
      <vt:lpstr>Citations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Lauri Anderson</dc:creator>
  <cp:lastModifiedBy>Lauri Anderson</cp:lastModifiedBy>
  <cp:revision>50</cp:revision>
  <dcterms:created xsi:type="dcterms:W3CDTF">2013-08-29T14:30:45Z</dcterms:created>
  <dcterms:modified xsi:type="dcterms:W3CDTF">2013-08-29T18:46:45Z</dcterms:modified>
</cp:coreProperties>
</file>